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86" r:id="rId4"/>
    <p:sldId id="263" r:id="rId5"/>
    <p:sldId id="264" r:id="rId6"/>
    <p:sldId id="281" r:id="rId7"/>
    <p:sldId id="274" r:id="rId8"/>
    <p:sldId id="270" r:id="rId9"/>
    <p:sldId id="268" r:id="rId10"/>
    <p:sldId id="269" r:id="rId11"/>
    <p:sldId id="267" r:id="rId12"/>
    <p:sldId id="272" r:id="rId13"/>
    <p:sldId id="273" r:id="rId14"/>
    <p:sldId id="265" r:id="rId15"/>
    <p:sldId id="266" r:id="rId16"/>
    <p:sldId id="275" r:id="rId17"/>
    <p:sldId id="277" r:id="rId18"/>
    <p:sldId id="271" r:id="rId19"/>
    <p:sldId id="279" r:id="rId20"/>
    <p:sldId id="28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vor产品说明" id="{61F72DCD-1496-42B3-8BD2-C66C2A436008}">
          <p14:sldIdLst>
            <p14:sldId id="257"/>
          </p14:sldIdLst>
        </p14:section>
        <p14:section name="产品介绍" id="{F1748076-DEF6-4C99-B600-7098230BB1D3}">
          <p14:sldIdLst>
            <p14:sldId id="259"/>
            <p14:sldId id="286"/>
          </p14:sldIdLst>
        </p14:section>
        <p14:section name="产品的竞争分析" id="{8CE6971E-621D-4D4E-9300-26D5F1C26892}">
          <p14:sldIdLst>
            <p14:sldId id="263"/>
            <p14:sldId id="264"/>
            <p14:sldId id="281"/>
          </p14:sldIdLst>
        </p14:section>
        <p14:section name="产品原型概况" id="{126709A2-4D40-43BF-9C1F-94E2FE47E686}">
          <p14:sldIdLst>
            <p14:sldId id="274"/>
            <p14:sldId id="270"/>
            <p14:sldId id="268"/>
          </p14:sldIdLst>
        </p14:section>
        <p14:section name="产品特色" id="{EE5335CC-3BF9-4299-8107-FB5F72BEFF8C}">
          <p14:sldIdLst>
            <p14:sldId id="269"/>
            <p14:sldId id="267"/>
            <p14:sldId id="272"/>
            <p14:sldId id="273"/>
          </p14:sldIdLst>
        </p14:section>
        <p14:section name="产品概况" id="{5B0A4584-2FC3-4EE3-90C2-5A76776B35F9}">
          <p14:sldIdLst>
            <p14:sldId id="265"/>
            <p14:sldId id="266"/>
            <p14:sldId id="275"/>
            <p14:sldId id="277"/>
          </p14:sldIdLst>
        </p14:section>
        <p14:section name="产品的发展" id="{F96C581B-0A23-4A8D-BF18-E31F8ED67B27}">
          <p14:sldIdLst>
            <p14:sldId id="271"/>
            <p14:sldId id="279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E40"/>
    <a:srgbClr val="03715B"/>
    <a:srgbClr val="049277"/>
    <a:srgbClr val="016454"/>
    <a:srgbClr val="18463A"/>
    <a:srgbClr val="8FB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10" y="72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82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3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1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76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7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83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27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6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C35DA-DEFB-4C1F-979D-A458366D8FA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14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23.jpe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24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25.jpe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26.jpe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jpe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5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22993" y="237388"/>
            <a:ext cx="8346014" cy="6383223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398" y="496118"/>
            <a:ext cx="7075715" cy="58367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30575" y="1627961"/>
            <a:ext cx="59113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Savor</a:t>
            </a: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产品说明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056964" y="2897309"/>
            <a:ext cx="6078071" cy="376797"/>
            <a:chOff x="3056964" y="3646711"/>
            <a:chExt cx="6078071" cy="376797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93029" y="3646711"/>
              <a:ext cx="38282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33"/>
            <p:cNvSpPr>
              <a:spLocks noChangeArrowheads="1"/>
            </p:cNvSpPr>
            <p:nvPr/>
          </p:nvSpPr>
          <p:spPr bwMode="auto">
            <a:xfrm>
              <a:off x="3056964" y="3808064"/>
              <a:ext cx="607807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You're the only one who can't think. We can't do it without you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12EBCA3-2B5A-4C06-B2B6-7D5B6300B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08" y="3727519"/>
            <a:ext cx="1095238" cy="220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B6E9E0B-481A-4EB3-A4FA-3B3F39371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019" y="3727519"/>
            <a:ext cx="1095238" cy="2200000"/>
          </a:xfrm>
          <a:prstGeom prst="rect">
            <a:avLst/>
          </a:prstGeom>
        </p:spPr>
      </p:pic>
      <p:pic>
        <p:nvPicPr>
          <p:cNvPr id="11" name="1">
            <a:hlinkClick r:id="" action="ppaction://media"/>
            <a:extLst>
              <a:ext uri="{FF2B5EF4-FFF2-40B4-BE49-F238E27FC236}">
                <a16:creationId xmlns:a16="http://schemas.microsoft.com/office/drawing/2014/main" id="{6579201D-5CF0-4DBE-8287-0E99CD6750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34041" y="16909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8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8000">
        <p14:prism isInverted="1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24"/>
          <p:cNvSpPr>
            <a:spLocks noChangeShapeType="1"/>
          </p:cNvSpPr>
          <p:nvPr/>
        </p:nvSpPr>
        <p:spPr bwMode="auto">
          <a:xfrm flipH="1">
            <a:off x="3237024" y="3200634"/>
            <a:ext cx="104947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191043" y="2831302"/>
            <a:ext cx="302464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很好的解决外国人在中国点菜困难的痛点</a:t>
            </a:r>
            <a:endParaRPr lang="en-US" sz="2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7938727" y="1566865"/>
            <a:ext cx="3638967" cy="15511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菜品识别丰富度高，能识别超过</a:t>
            </a:r>
            <a:r>
              <a:rPr lang="en-US" altLang="zh-CN" sz="2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</a:t>
            </a:r>
            <a:r>
              <a:rPr lang="zh-CN" altLang="en-US" sz="2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千种菜品</a:t>
            </a:r>
            <a:endParaRPr lang="en-US" altLang="zh-CN" sz="2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供选择的语种多，</a:t>
            </a:r>
            <a:r>
              <a:rPr lang="zh-CN" altLang="en-US" sz="2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提供</a:t>
            </a:r>
            <a:r>
              <a:rPr lang="en-US" altLang="zh-CN" sz="2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27</a:t>
            </a:r>
            <a:r>
              <a:rPr lang="zh-CN" altLang="en-US" sz="2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种语言高质量翻译服务</a:t>
            </a:r>
            <a:endParaRPr lang="en-US" sz="2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581627" y="4799875"/>
            <a:ext cx="3196290" cy="11079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使用人工智能技术能很好的使该产品与市面上的其他产品进行竞争</a:t>
            </a:r>
            <a:endParaRPr lang="en-US" sz="2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8573825" y="4304340"/>
            <a:ext cx="2723440" cy="16250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向用户提供定制化、个性化服务</a:t>
            </a:r>
            <a:endParaRPr lang="en-US" altLang="zh-CN" sz="2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982894" y="2116760"/>
            <a:ext cx="4422378" cy="3426924"/>
            <a:chOff x="3982894" y="2116760"/>
            <a:chExt cx="4422378" cy="3426924"/>
          </a:xfrm>
        </p:grpSpPr>
        <p:sp>
          <p:nvSpPr>
            <p:cNvPr id="16" name="新月形 15"/>
            <p:cNvSpPr>
              <a:spLocks noChangeArrowheads="1"/>
            </p:cNvSpPr>
            <p:nvPr/>
          </p:nvSpPr>
          <p:spPr bwMode="auto">
            <a:xfrm rot="20751297">
              <a:off x="4135031" y="2357135"/>
              <a:ext cx="1589498" cy="3177739"/>
            </a:xfrm>
            <a:prstGeom prst="moon">
              <a:avLst>
                <a:gd name="adj" fmla="val 15190"/>
              </a:avLst>
            </a:prstGeom>
            <a:solidFill>
              <a:srgbClr val="6A6A6A"/>
            </a:solidFill>
            <a:ln w="3175" cmpd="sng">
              <a:solidFill>
                <a:srgbClr val="F8F8F8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新月形 16"/>
            <p:cNvSpPr>
              <a:spLocks noChangeArrowheads="1"/>
            </p:cNvSpPr>
            <p:nvPr/>
          </p:nvSpPr>
          <p:spPr bwMode="auto">
            <a:xfrm rot="4551297">
              <a:off x="4949287" y="1322640"/>
              <a:ext cx="1588240" cy="3176480"/>
            </a:xfrm>
            <a:prstGeom prst="moon">
              <a:avLst>
                <a:gd name="adj" fmla="val 15190"/>
              </a:avLst>
            </a:prstGeom>
            <a:solidFill>
              <a:srgbClr val="03715B"/>
            </a:solidFill>
            <a:ln w="3175" cmpd="sng">
              <a:solidFill>
                <a:srgbClr val="F8F8F8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新月形 17"/>
            <p:cNvSpPr>
              <a:spLocks noChangeArrowheads="1"/>
            </p:cNvSpPr>
            <p:nvPr/>
          </p:nvSpPr>
          <p:spPr bwMode="auto">
            <a:xfrm rot="9951297">
              <a:off x="5985041" y="2136896"/>
              <a:ext cx="1589498" cy="3177738"/>
            </a:xfrm>
            <a:prstGeom prst="moon">
              <a:avLst>
                <a:gd name="adj" fmla="val 15190"/>
              </a:avLst>
            </a:prstGeom>
            <a:solidFill>
              <a:srgbClr val="6A6A6A"/>
            </a:solidFill>
            <a:ln w="3175" cmpd="sng">
              <a:solidFill>
                <a:srgbClr val="F8F8F8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新月形 18"/>
            <p:cNvSpPr>
              <a:spLocks noChangeArrowheads="1"/>
            </p:cNvSpPr>
            <p:nvPr/>
          </p:nvSpPr>
          <p:spPr bwMode="auto">
            <a:xfrm rot="15351297">
              <a:off x="5184628" y="3160065"/>
              <a:ext cx="1589498" cy="3177739"/>
            </a:xfrm>
            <a:prstGeom prst="moon">
              <a:avLst>
                <a:gd name="adj" fmla="val 15190"/>
              </a:avLst>
            </a:prstGeom>
            <a:solidFill>
              <a:srgbClr val="03715B"/>
            </a:solidFill>
            <a:ln w="3175" cmpd="sng">
              <a:solidFill>
                <a:srgbClr val="F8F8F8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11"/>
            <p:cNvSpPr>
              <a:spLocks noChangeArrowheads="1"/>
            </p:cNvSpPr>
            <p:nvPr/>
          </p:nvSpPr>
          <p:spPr bwMode="auto">
            <a:xfrm flipH="1">
              <a:off x="4848013" y="3533032"/>
              <a:ext cx="21119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445469"/>
                  </a:solidFill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Advantages</a:t>
              </a:r>
              <a:endParaRPr lang="en-US" sz="2400" b="1" dirty="0">
                <a:solidFill>
                  <a:srgbClr val="445469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直接连接符 24"/>
            <p:cNvSpPr>
              <a:spLocks noChangeShapeType="1"/>
            </p:cNvSpPr>
            <p:nvPr/>
          </p:nvSpPr>
          <p:spPr bwMode="auto">
            <a:xfrm flipH="1">
              <a:off x="3982894" y="5343020"/>
              <a:ext cx="1033060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直接连接符 24"/>
            <p:cNvSpPr>
              <a:spLocks noChangeShapeType="1"/>
            </p:cNvSpPr>
            <p:nvPr/>
          </p:nvSpPr>
          <p:spPr bwMode="auto">
            <a:xfrm flipH="1">
              <a:off x="6428080" y="2241169"/>
              <a:ext cx="1049477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直接连接符 24"/>
            <p:cNvSpPr>
              <a:spLocks noChangeShapeType="1"/>
            </p:cNvSpPr>
            <p:nvPr/>
          </p:nvSpPr>
          <p:spPr bwMode="auto">
            <a:xfrm flipH="1">
              <a:off x="7372212" y="4560183"/>
              <a:ext cx="1033060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204A3163-8A10-4DF7-9603-581379AD7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77CDF9E-ADC5-4B18-A514-BA9D655965E1}"/>
              </a:ext>
            </a:extLst>
          </p:cNvPr>
          <p:cNvSpPr txBox="1"/>
          <p:nvPr/>
        </p:nvSpPr>
        <p:spPr>
          <a:xfrm>
            <a:off x="495187" y="333477"/>
            <a:ext cx="6305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产品优势</a:t>
            </a:r>
          </a:p>
        </p:txBody>
      </p:sp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2CE93506-24C8-4B79-9A21-9C78E8CAB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7265" y="3334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6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7000">
        <p14:prism isInverted="1"/>
      </p:transition>
    </mc:Choice>
    <mc:Fallback>
      <p:transition spd="slow" advClick="0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5" grpId="0"/>
      <p:bldP spid="7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959690" y="2026292"/>
            <a:ext cx="5575818" cy="3153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dirty="0">
                <a:sym typeface="Arial" panose="020B0604020202020204" pitchFamily="34" charset="0"/>
              </a:rPr>
              <a:t>         随着人工智能的不断发展，该产品使用到的</a:t>
            </a:r>
            <a:r>
              <a:rPr lang="zh-CN" altLang="en-US" sz="2800" dirty="0">
                <a:solidFill>
                  <a:srgbClr val="FF0000"/>
                </a:solidFill>
                <a:sym typeface="Arial" panose="020B0604020202020204" pitchFamily="34" charset="0"/>
              </a:rPr>
              <a:t>菜品识别技术、语音翻译技术以及图片翻译技术</a:t>
            </a:r>
            <a:r>
              <a:rPr lang="zh-CN" altLang="en-US" sz="2800" dirty="0">
                <a:sym typeface="Arial" panose="020B0604020202020204" pitchFamily="34" charset="0"/>
              </a:rPr>
              <a:t>等对其有很好的加值效果，能很好的满足目标用户的需求，也能很好的与竞争者进行强有力的竞争。</a:t>
            </a:r>
            <a:endParaRPr lang="en-US" altLang="zh-CN" sz="2800" dirty="0">
              <a:sym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7DFB34B-28FE-4369-AED5-B71100D55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0B6FD14-5445-42D3-9B71-251A9E36367F}"/>
              </a:ext>
            </a:extLst>
          </p:cNvPr>
          <p:cNvSpPr txBox="1"/>
          <p:nvPr/>
        </p:nvSpPr>
        <p:spPr>
          <a:xfrm>
            <a:off x="495188" y="333477"/>
            <a:ext cx="4822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人工智能加值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05281B4-AA68-4AF6-A0E5-BDA457007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8" y="1940128"/>
            <a:ext cx="5197216" cy="3198410"/>
          </a:xfrm>
          <a:prstGeom prst="rect">
            <a:avLst/>
          </a:prstGeom>
        </p:spPr>
      </p:pic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8541B184-2CDE-491A-9110-FD9B7BB455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7404" y="3334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0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7000">
        <p14:prism isInverted="1"/>
      </p:transition>
    </mc:Choice>
    <mc:Fallback>
      <p:transition spd="slow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76620" y="1795364"/>
            <a:ext cx="4590731" cy="4729159"/>
            <a:chOff x="876620" y="1795364"/>
            <a:chExt cx="4590731" cy="4729159"/>
          </a:xfrm>
        </p:grpSpPr>
        <p:sp>
          <p:nvSpPr>
            <p:cNvPr id="5" name="圆角矩形 4"/>
            <p:cNvSpPr/>
            <p:nvPr/>
          </p:nvSpPr>
          <p:spPr>
            <a:xfrm>
              <a:off x="876620" y="2029447"/>
              <a:ext cx="4590731" cy="4495076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46981" y="2357034"/>
              <a:ext cx="4420370" cy="3602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dirty="0"/>
                <a:t> 随着计算机计算能力的增强，</a:t>
              </a:r>
              <a:r>
                <a:rPr lang="en-US" altLang="zh-CN" sz="2400" dirty="0"/>
                <a:t>AI</a:t>
              </a:r>
              <a:r>
                <a:rPr lang="zh-CN" altLang="en-US" sz="2400" dirty="0"/>
                <a:t>已经有了重大进展，它们的错误率很小，目前人类对图像的识别错误率大约在</a:t>
              </a:r>
              <a:r>
                <a:rPr lang="en-US" altLang="zh-CN" sz="2400" dirty="0"/>
                <a:t>5%</a:t>
              </a:r>
              <a:r>
                <a:rPr lang="zh-CN" altLang="en-US" sz="2400" dirty="0"/>
                <a:t>，微软的人工智能系统的错误率为</a:t>
              </a:r>
              <a:r>
                <a:rPr lang="en-US" altLang="zh-CN" sz="2400" dirty="0"/>
                <a:t>4.94%</a:t>
              </a:r>
              <a:r>
                <a:rPr lang="zh-CN" altLang="en-US" sz="2400" dirty="0"/>
                <a:t>，谷歌为</a:t>
              </a:r>
              <a:r>
                <a:rPr lang="en-US" altLang="zh-CN" sz="2400" dirty="0"/>
                <a:t>4.8%</a:t>
              </a:r>
              <a:r>
                <a:rPr lang="zh-CN" altLang="en-US" sz="2400" dirty="0"/>
                <a:t>。百度在</a:t>
              </a:r>
              <a:r>
                <a:rPr lang="en-US" altLang="zh-CN" sz="2400" dirty="0"/>
                <a:t>2015</a:t>
              </a:r>
              <a:r>
                <a:rPr lang="zh-CN" altLang="en-US" sz="2400" dirty="0"/>
                <a:t>年的时候已将这一错误率进一步降至</a:t>
              </a:r>
              <a:r>
                <a:rPr lang="en-US" altLang="zh-CN" sz="2400" dirty="0"/>
                <a:t>4.58%</a:t>
              </a:r>
              <a:r>
                <a:rPr lang="zh-CN" altLang="en-US" sz="2400" dirty="0"/>
                <a:t>，实现了质的飞跃。</a:t>
              </a:r>
              <a:endParaRPr lang="en-US" altLang="zh-CN" sz="2400" dirty="0"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532226" y="1795364"/>
              <a:ext cx="3279515" cy="462161"/>
            </a:xfrm>
            <a:prstGeom prst="roundRect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63472" y="1845162"/>
              <a:ext cx="2797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评估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9471A4F7-75D1-408C-A8C3-825F9D5B4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F5AB357-1213-4EB1-B60C-13CBCD7E82D6}"/>
              </a:ext>
            </a:extLst>
          </p:cNvPr>
          <p:cNvSpPr txBox="1"/>
          <p:nvPr/>
        </p:nvSpPr>
        <p:spPr>
          <a:xfrm>
            <a:off x="495189" y="333477"/>
            <a:ext cx="9155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技术的风险评估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358A0C8-F8CF-4C92-878E-988AC1DF7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44" y="2128569"/>
            <a:ext cx="42576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37F90C19-78FA-45F4-B87D-2F267595C4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5019" y="5365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6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5000">
        <p14:prism isInverted="1"/>
      </p:transition>
    </mc:Choice>
    <mc:Fallback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0B995EB-8961-4247-BE70-8E3D02898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6975645-CC15-4F0B-8A80-6DDDF0D37FC6}"/>
              </a:ext>
            </a:extLst>
          </p:cNvPr>
          <p:cNvSpPr txBox="1"/>
          <p:nvPr/>
        </p:nvSpPr>
        <p:spPr>
          <a:xfrm>
            <a:off x="495189" y="333477"/>
            <a:ext cx="9155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技术的风险评估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A2C5A91-585B-4833-B903-72AB91C5E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827" y="2434248"/>
            <a:ext cx="4163327" cy="258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DCDAFFA1-0559-49B1-956E-965A058CAC37}"/>
              </a:ext>
            </a:extLst>
          </p:cNvPr>
          <p:cNvGrpSpPr/>
          <p:nvPr/>
        </p:nvGrpSpPr>
        <p:grpSpPr>
          <a:xfrm>
            <a:off x="876620" y="1795364"/>
            <a:ext cx="4590731" cy="4729159"/>
            <a:chOff x="876620" y="1795364"/>
            <a:chExt cx="4590731" cy="4729159"/>
          </a:xfrm>
        </p:grpSpPr>
        <p:sp>
          <p:nvSpPr>
            <p:cNvPr id="17" name="圆角矩形 4">
              <a:extLst>
                <a:ext uri="{FF2B5EF4-FFF2-40B4-BE49-F238E27FC236}">
                  <a16:creationId xmlns:a16="http://schemas.microsoft.com/office/drawing/2014/main" id="{70DC4F41-01E5-4BD0-B27F-3AE59405EF1D}"/>
                </a:ext>
              </a:extLst>
            </p:cNvPr>
            <p:cNvSpPr/>
            <p:nvPr/>
          </p:nvSpPr>
          <p:spPr>
            <a:xfrm>
              <a:off x="876620" y="2029447"/>
              <a:ext cx="4590731" cy="4495076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DEAFECC-5254-4893-83CD-CFEA22251118}"/>
                </a:ext>
              </a:extLst>
            </p:cNvPr>
            <p:cNvSpPr/>
            <p:nvPr/>
          </p:nvSpPr>
          <p:spPr>
            <a:xfrm>
              <a:off x="1046981" y="2357034"/>
              <a:ext cx="4420370" cy="3608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400" dirty="0">
                  <a:sym typeface="Arial" panose="020B0604020202020204" pitchFamily="34" charset="0"/>
                </a:rPr>
                <a:t>但是该产品使用到的菜品识别（能识别单一菜品）功能仍需进行不断的优化升级，用户通过对产品的使用，能对部分识别错误的信息进行及时反馈，从而扩大数据库，促进机器进行自身的深度学习，最后提高产品的准确率。</a:t>
              </a:r>
              <a:endParaRPr lang="en-US" altLang="zh-CN" sz="2400" dirty="0">
                <a:sym typeface="Arial" panose="020B0604020202020204" pitchFamily="34" charset="0"/>
              </a:endParaRPr>
            </a:p>
          </p:txBody>
        </p:sp>
        <p:sp>
          <p:nvSpPr>
            <p:cNvPr id="19" name="圆角矩形 6">
              <a:extLst>
                <a:ext uri="{FF2B5EF4-FFF2-40B4-BE49-F238E27FC236}">
                  <a16:creationId xmlns:a16="http://schemas.microsoft.com/office/drawing/2014/main" id="{0CFEFA55-65BF-4985-9176-F59F3DB3D626}"/>
                </a:ext>
              </a:extLst>
            </p:cNvPr>
            <p:cNvSpPr/>
            <p:nvPr/>
          </p:nvSpPr>
          <p:spPr>
            <a:xfrm>
              <a:off x="1532226" y="1795364"/>
              <a:ext cx="3279515" cy="462161"/>
            </a:xfrm>
            <a:prstGeom prst="roundRect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0D93B4A-6C26-4C06-92CD-429B3A1E87CE}"/>
                </a:ext>
              </a:extLst>
            </p:cNvPr>
            <p:cNvSpPr txBox="1"/>
            <p:nvPr/>
          </p:nvSpPr>
          <p:spPr>
            <a:xfrm>
              <a:off x="1763472" y="1845162"/>
              <a:ext cx="2797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评估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F6D96537-C29B-4EA3-BBBD-3ADBEF261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7211" y="6460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2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7000">
        <p14:prism isInverted="1"/>
      </p:transition>
    </mc:Choice>
    <mc:Fallback>
      <p:transition spd="slow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66911" y="1745336"/>
            <a:ext cx="10582977" cy="4779187"/>
            <a:chOff x="826576" y="2165926"/>
            <a:chExt cx="10039804" cy="2919973"/>
          </a:xfrm>
        </p:grpSpPr>
        <p:sp>
          <p:nvSpPr>
            <p:cNvPr id="8" name="矩形 7"/>
            <p:cNvSpPr/>
            <p:nvPr/>
          </p:nvSpPr>
          <p:spPr>
            <a:xfrm>
              <a:off x="1159950" y="2727596"/>
              <a:ext cx="4046779" cy="20275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defTabSz="1216817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zh-CN" altLang="en-US" sz="2800" dirty="0"/>
                <a:t>与服务员沟通不方便；</a:t>
              </a:r>
              <a:endParaRPr lang="en-US" altLang="zh-CN" sz="2800" dirty="0"/>
            </a:p>
            <a:p>
              <a:pPr marL="342900" indent="-342900" defTabSz="1216817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zh-CN" altLang="en-US" sz="2800" dirty="0"/>
                <a:t>中国菜谱少有英文翻译，且菜名比较复杂；</a:t>
              </a:r>
              <a:endParaRPr lang="en-US" altLang="zh-CN" sz="2800" dirty="0"/>
            </a:p>
            <a:p>
              <a:pPr marL="342900" indent="-342900" defTabSz="1216817">
                <a:lnSpc>
                  <a:spcPct val="12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zh-CN" altLang="en-US" sz="2800" dirty="0"/>
                <a:t>自己有特殊的饮食习俗，不知道这道菜（原材料）是否符合要求。</a:t>
              </a:r>
              <a:endParaRPr lang="en-US" altLang="zh-CN" sz="28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826576" y="2400009"/>
              <a:ext cx="4590731" cy="2685890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482183" y="2165926"/>
              <a:ext cx="3279515" cy="462161"/>
            </a:xfrm>
            <a:prstGeom prst="roundRect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痛点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53947" y="2765806"/>
              <a:ext cx="2797972" cy="20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817">
                <a:spcBef>
                  <a:spcPct val="20000"/>
                </a:spcBef>
                <a:defRPr/>
              </a:pP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3503DC4-C2DE-4672-BA6B-F8CB469644F5}"/>
                </a:ext>
              </a:extLst>
            </p:cNvPr>
            <p:cNvSpPr/>
            <p:nvPr/>
          </p:nvSpPr>
          <p:spPr>
            <a:xfrm>
              <a:off x="6370220" y="2628087"/>
              <a:ext cx="4496160" cy="1827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3200" dirty="0"/>
                <a:t>着眼于</a:t>
              </a:r>
              <a:r>
                <a:rPr lang="zh-CN" altLang="en-US" sz="3200" dirty="0">
                  <a:solidFill>
                    <a:srgbClr val="FF0000"/>
                  </a:solidFill>
                </a:rPr>
                <a:t>解决外国人在中国点菜困难问题</a:t>
              </a:r>
              <a:r>
                <a:rPr lang="zh-CN" altLang="en-US" sz="3200" dirty="0"/>
                <a:t>的最基本需求，</a:t>
              </a:r>
              <a:r>
                <a:rPr lang="en-US" altLang="zh-CN" sz="3200" dirty="0"/>
                <a:t>Savor</a:t>
              </a:r>
              <a:r>
                <a:rPr lang="zh-CN" altLang="en-US" sz="3200" dirty="0"/>
                <a:t>将</a:t>
              </a:r>
              <a:r>
                <a:rPr lang="zh-CN" altLang="en-US" sz="3200" dirty="0">
                  <a:solidFill>
                    <a:srgbClr val="FF0000"/>
                  </a:solidFill>
                </a:rPr>
                <a:t>提供给用户中文菜品识别、点菜辅助等服务功能</a:t>
              </a:r>
              <a:r>
                <a:rPr lang="zh-CN" altLang="en-US" sz="3200" dirty="0"/>
                <a:t>。</a:t>
              </a:r>
              <a:endParaRPr lang="en-US" altLang="zh-CN" sz="3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68334FED-D6C2-4DFD-8058-D307C6609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532EDD6-F459-44E7-970A-506D6B8C1217}"/>
              </a:ext>
            </a:extLst>
          </p:cNvPr>
          <p:cNvSpPr txBox="1"/>
          <p:nvPr/>
        </p:nvSpPr>
        <p:spPr>
          <a:xfrm>
            <a:off x="495189" y="333477"/>
            <a:ext cx="4988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产品核心价值</a:t>
            </a:r>
          </a:p>
        </p:txBody>
      </p:sp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90E6E67E-3D39-4189-B1F2-7071DFF86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5088" y="7395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7000">
        <p14:prism isInverted="1"/>
      </p:transition>
    </mc:Choice>
    <mc:Fallback>
      <p:transition spd="slow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495189" y="1862687"/>
            <a:ext cx="5186377" cy="37503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45720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</a:rPr>
              <a:t>核心用户</a:t>
            </a:r>
            <a:r>
              <a:rPr lang="zh-CN" altLang="en-US" sz="2800" dirty="0"/>
              <a:t>：</a:t>
            </a:r>
            <a:r>
              <a:rPr lang="en-US" altLang="zh-CN" sz="2800" dirty="0"/>
              <a:t>18~25</a:t>
            </a:r>
            <a:r>
              <a:rPr lang="zh-CN" altLang="en-US" sz="2800" dirty="0"/>
              <a:t>岁的较为年轻的在华外国人群体（分为来华旅行和在华留学两种</a:t>
            </a:r>
            <a:r>
              <a:rPr lang="en-US" altLang="zh-CN" sz="2800" dirty="0"/>
              <a:t>)</a:t>
            </a:r>
          </a:p>
          <a:p>
            <a:pPr marL="45720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457200" indent="-457200" defTabSz="1216817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Arial" panose="020B0604020202020204" pitchFamily="34" charset="0"/>
              </a:rPr>
              <a:t>主要用户：</a:t>
            </a:r>
            <a:r>
              <a:rPr lang="en-US" altLang="zh-CN" sz="2800" dirty="0"/>
              <a:t>26~40</a:t>
            </a:r>
            <a:r>
              <a:rPr lang="zh-CN" altLang="en-US" sz="2800" dirty="0"/>
              <a:t>岁之间的在华外国人群体（分为来华旅行和在华留学两种）</a:t>
            </a:r>
            <a:endParaRPr lang="en-US" altLang="zh-CN" sz="2800" dirty="0">
              <a:sym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B7852D0-BF53-4B9B-867E-1BF60E3D9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2C561B1-CCE4-4742-9797-AA0B11FE203A}"/>
              </a:ext>
            </a:extLst>
          </p:cNvPr>
          <p:cNvSpPr txBox="1"/>
          <p:nvPr/>
        </p:nvSpPr>
        <p:spPr>
          <a:xfrm>
            <a:off x="495189" y="333477"/>
            <a:ext cx="4337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目标用户群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7969BA-8970-4227-A071-1F867BCAB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435" y="1836032"/>
            <a:ext cx="5025500" cy="377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8B97B3DC-77E5-4A54-87F8-FD55DF265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0220" y="5365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8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4000">
        <p14:prism isInverted="1"/>
      </p:transition>
    </mc:Choice>
    <mc:Fallback>
      <p:transition spd="slow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963493" y="2602038"/>
            <a:ext cx="4201091" cy="3400084"/>
            <a:chOff x="3963493" y="2602038"/>
            <a:chExt cx="4201091" cy="3400084"/>
          </a:xfrm>
        </p:grpSpPr>
        <p:sp>
          <p:nvSpPr>
            <p:cNvPr id="5" name="Freeform 5@|5FFC:16777215|FBC:16777215|LFC:10921638|LBC:16777215"/>
            <p:cNvSpPr>
              <a:spLocks/>
            </p:cNvSpPr>
            <p:nvPr/>
          </p:nvSpPr>
          <p:spPr bwMode="auto">
            <a:xfrm rot="16200000">
              <a:off x="5096321" y="1894844"/>
              <a:ext cx="1935434" cy="3799287"/>
            </a:xfrm>
            <a:custGeom>
              <a:avLst/>
              <a:gdLst>
                <a:gd name="T0" fmla="*/ 0 w 1594"/>
                <a:gd name="T1" fmla="*/ 3017 h 3017"/>
                <a:gd name="T2" fmla="*/ 1594 w 1594"/>
                <a:gd name="T3" fmla="*/ 1509 h 3017"/>
                <a:gd name="T4" fmla="*/ 0 w 1594"/>
                <a:gd name="T5" fmla="*/ 0 h 3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4" h="3017">
                  <a:moveTo>
                    <a:pt x="0" y="3017"/>
                  </a:moveTo>
                  <a:cubicBezTo>
                    <a:pt x="880" y="3017"/>
                    <a:pt x="1594" y="2342"/>
                    <a:pt x="1594" y="1509"/>
                  </a:cubicBezTo>
                  <a:cubicBezTo>
                    <a:pt x="1594" y="676"/>
                    <a:pt x="88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44546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240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Oval 2@|1FFC:16777215|FBC:16777215|LFC:14657585|LBC:16777215"/>
            <p:cNvSpPr/>
            <p:nvPr/>
          </p:nvSpPr>
          <p:spPr>
            <a:xfrm>
              <a:off x="5847783" y="2602038"/>
              <a:ext cx="401804" cy="404326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rgbClr val="03715B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377">
                <a:defRPr/>
              </a:pPr>
              <a:endParaRPr lang="en-US" sz="11733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Oval 3@|1FFC:16777215|FBC:16777215|LFC:1554685|LBC:16777215"/>
            <p:cNvSpPr/>
            <p:nvPr/>
          </p:nvSpPr>
          <p:spPr>
            <a:xfrm>
              <a:off x="7365310" y="3327150"/>
              <a:ext cx="401804" cy="404326"/>
            </a:xfrm>
            <a:prstGeom prst="ellipse">
              <a:avLst/>
            </a:prstGeom>
            <a:solidFill>
              <a:sysClr val="window" lastClr="FFFFFF"/>
            </a:solidFill>
            <a:ln w="76200" cap="flat" cmpd="sng" algn="ctr">
              <a:solidFill>
                <a:srgbClr val="6A6A6A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377">
                <a:defRPr/>
              </a:pPr>
              <a:endParaRPr lang="en-US" sz="11733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Oval 4@|1FFC:16777215|FBC:16777215|LFC:4308095|LBC:16777215"/>
            <p:cNvSpPr/>
            <p:nvPr/>
          </p:nvSpPr>
          <p:spPr>
            <a:xfrm>
              <a:off x="3963493" y="4608772"/>
              <a:ext cx="401804" cy="404326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rgbClr val="03715B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377">
                <a:defRPr/>
              </a:pPr>
              <a:endParaRPr lang="en-US" sz="11733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Oval 5@|1FFC:16777215|FBC:16777215|LFC:4308095|LBC:16777215"/>
            <p:cNvSpPr/>
            <p:nvPr/>
          </p:nvSpPr>
          <p:spPr>
            <a:xfrm>
              <a:off x="7762780" y="4608772"/>
              <a:ext cx="401804" cy="404326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rgbClr val="03715B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377">
                <a:defRPr/>
              </a:pPr>
              <a:endParaRPr lang="en-US" sz="11733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Oval 6@|1FFC:16777215|FBC:16777215|LFC:1554685|LBC:16777215"/>
            <p:cNvSpPr/>
            <p:nvPr/>
          </p:nvSpPr>
          <p:spPr>
            <a:xfrm>
              <a:off x="4365297" y="3327150"/>
              <a:ext cx="401804" cy="404326"/>
            </a:xfrm>
            <a:prstGeom prst="ellipse">
              <a:avLst/>
            </a:prstGeom>
            <a:solidFill>
              <a:sysClr val="window" lastClr="FFFFFF"/>
            </a:solidFill>
            <a:ln w="76200" cap="flat" cmpd="sng" algn="ctr">
              <a:solidFill>
                <a:srgbClr val="6A6A6A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377">
                <a:defRPr/>
              </a:pPr>
              <a:endParaRPr lang="en-US" sz="11733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Oval 54@|1FFC:2381804|FBC:16777215|LFC:16777215|LBC:16777215"/>
            <p:cNvSpPr/>
            <p:nvPr/>
          </p:nvSpPr>
          <p:spPr>
            <a:xfrm>
              <a:off x="4772216" y="3355494"/>
              <a:ext cx="2630122" cy="2646628"/>
            </a:xfrm>
            <a:prstGeom prst="ellipse">
              <a:avLst/>
            </a:prstGeom>
            <a:solidFill>
              <a:srgbClr val="4454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4377">
                <a:defRPr/>
              </a:pPr>
              <a:endParaRPr lang="en-US" sz="11733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61@|5FFC:16777215|FBC:16777215|LFC:16777215|LBC:16777215"/>
            <p:cNvSpPr>
              <a:spLocks noEditPoints="1"/>
            </p:cNvSpPr>
            <p:nvPr/>
          </p:nvSpPr>
          <p:spPr bwMode="auto">
            <a:xfrm>
              <a:off x="5515976" y="4224229"/>
              <a:ext cx="1160047" cy="910474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66329" y="2927497"/>
            <a:ext cx="4007110" cy="861774"/>
            <a:chOff x="7866329" y="2927497"/>
            <a:chExt cx="4007110" cy="861774"/>
          </a:xfrm>
        </p:grpSpPr>
        <p:cxnSp>
          <p:nvCxnSpPr>
            <p:cNvPr id="16" name="Straight Connector 80@|9FFC:0|FBC:0|LFC:9868950|LBC:16777215"/>
            <p:cNvCxnSpPr/>
            <p:nvPr/>
          </p:nvCxnSpPr>
          <p:spPr>
            <a:xfrm flipV="1">
              <a:off x="7866329" y="3120218"/>
              <a:ext cx="390934" cy="265951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sm" len="sm"/>
              <a:tailEnd type="none"/>
            </a:ln>
            <a:effectLst/>
          </p:spPr>
        </p:cxnSp>
        <p:cxnSp>
          <p:nvCxnSpPr>
            <p:cNvPr id="17" name="Straight Connector 81@|9FFC:0|FBC:0|LFC:9868950|LBC:16777215"/>
            <p:cNvCxnSpPr/>
            <p:nvPr/>
          </p:nvCxnSpPr>
          <p:spPr>
            <a:xfrm>
              <a:off x="8261529" y="3120218"/>
              <a:ext cx="602557" cy="0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none"/>
              <a:tailEnd type="oval" w="sm" len="sm"/>
            </a:ln>
            <a:effectLst/>
          </p:spPr>
        </p:cxnSp>
        <p:sp>
          <p:nvSpPr>
            <p:cNvPr id="18" name="TextBox 13"/>
            <p:cNvSpPr txBox="1"/>
            <p:nvPr/>
          </p:nvSpPr>
          <p:spPr>
            <a:xfrm>
              <a:off x="9018410" y="2927497"/>
              <a:ext cx="2855029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800" dirty="0"/>
                <a:t>通过特色付费课程进行收费</a:t>
              </a:r>
              <a:endParaRPr lang="en-US" sz="28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80420" y="4197982"/>
            <a:ext cx="3187064" cy="861774"/>
            <a:chOff x="8280420" y="4197982"/>
            <a:chExt cx="3187064" cy="861774"/>
          </a:xfrm>
        </p:grpSpPr>
        <p:cxnSp>
          <p:nvCxnSpPr>
            <p:cNvPr id="21" name="Straight Connector 83@|9FFC:0|FBC:0|LFC:9868950|LBC:16777215"/>
            <p:cNvCxnSpPr/>
            <p:nvPr/>
          </p:nvCxnSpPr>
          <p:spPr>
            <a:xfrm flipV="1">
              <a:off x="8280420" y="4460205"/>
              <a:ext cx="390934" cy="265951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sm" len="sm"/>
              <a:tailEnd type="none"/>
            </a:ln>
            <a:effectLst/>
          </p:spPr>
        </p:cxnSp>
        <p:cxnSp>
          <p:nvCxnSpPr>
            <p:cNvPr id="22" name="Straight Connector 84@|9FFC:0|FBC:0|LFC:9868950|LBC:16777215"/>
            <p:cNvCxnSpPr/>
            <p:nvPr/>
          </p:nvCxnSpPr>
          <p:spPr>
            <a:xfrm>
              <a:off x="8675620" y="4460205"/>
              <a:ext cx="602557" cy="0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none"/>
              <a:tailEnd type="oval" w="sm" len="sm"/>
            </a:ln>
            <a:effectLst/>
          </p:spPr>
        </p:cxnSp>
        <p:sp>
          <p:nvSpPr>
            <p:cNvPr id="23" name="TextBox 13"/>
            <p:cNvSpPr txBox="1"/>
            <p:nvPr/>
          </p:nvSpPr>
          <p:spPr>
            <a:xfrm>
              <a:off x="9129404" y="4197982"/>
              <a:ext cx="2338080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algn="ctr" defTabSz="1216817">
                <a:spcBef>
                  <a:spcPct val="20000"/>
                </a:spcBef>
                <a:defRPr sz="2800"/>
              </a:lvl1pPr>
            </a:lstStyle>
            <a:p>
              <a:r>
                <a:rPr lang="zh-CN" altLang="en-US" dirty="0"/>
                <a:t>举办活动进行收费</a:t>
              </a:r>
              <a:endParaRPr lang="en-US" dirty="0"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71585" y="2867864"/>
            <a:ext cx="3478567" cy="518305"/>
            <a:chOff x="771585" y="2867864"/>
            <a:chExt cx="3478567" cy="518305"/>
          </a:xfrm>
        </p:grpSpPr>
        <p:cxnSp>
          <p:nvCxnSpPr>
            <p:cNvPr id="26" name="Straight Connector 77@|9FFC:0|FBC:0|LFC:9868950|LBC:16777215"/>
            <p:cNvCxnSpPr/>
            <p:nvPr/>
          </p:nvCxnSpPr>
          <p:spPr>
            <a:xfrm flipH="1" flipV="1">
              <a:off x="3859218" y="3120218"/>
              <a:ext cx="390934" cy="265951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sm" len="sm"/>
              <a:tailEnd type="none"/>
            </a:ln>
            <a:effectLst/>
          </p:spPr>
        </p:cxnSp>
        <p:cxnSp>
          <p:nvCxnSpPr>
            <p:cNvPr id="27" name="Straight Connector 78@|9FFC:0|FBC:0|LFC:9868950|LBC:16777215"/>
            <p:cNvCxnSpPr/>
            <p:nvPr/>
          </p:nvCxnSpPr>
          <p:spPr>
            <a:xfrm flipH="1">
              <a:off x="3252395" y="3120218"/>
              <a:ext cx="602557" cy="0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none"/>
              <a:tailEnd type="oval" w="sm" len="sm"/>
            </a:ln>
            <a:effectLst/>
          </p:spPr>
        </p:cxnSp>
        <p:sp>
          <p:nvSpPr>
            <p:cNvPr id="28" name="TextBox 13"/>
            <p:cNvSpPr txBox="1"/>
            <p:nvPr/>
          </p:nvSpPr>
          <p:spPr>
            <a:xfrm>
              <a:off x="771585" y="2867864"/>
              <a:ext cx="233808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algn="r" defTabSz="1216817">
                <a:spcBef>
                  <a:spcPct val="20000"/>
                </a:spcBef>
                <a:defRPr sz="2800"/>
              </a:lvl1pPr>
            </a:lstStyle>
            <a:p>
              <a:r>
                <a:rPr lang="zh-CN" altLang="en-US" dirty="0"/>
                <a:t>会员制度收费</a:t>
              </a:r>
              <a:endParaRPr lang="en-US" dirty="0"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7989" y="4254692"/>
            <a:ext cx="3713688" cy="471464"/>
            <a:chOff x="117989" y="4254692"/>
            <a:chExt cx="3713688" cy="471464"/>
          </a:xfrm>
        </p:grpSpPr>
        <p:cxnSp>
          <p:nvCxnSpPr>
            <p:cNvPr id="31" name="Straight Connector 74@|9FFC:0|FBC:0|LFC:9868950|LBC:16777215"/>
            <p:cNvCxnSpPr/>
            <p:nvPr/>
          </p:nvCxnSpPr>
          <p:spPr>
            <a:xfrm flipH="1" flipV="1">
              <a:off x="3440743" y="4460205"/>
              <a:ext cx="390934" cy="265951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sm" len="sm"/>
              <a:tailEnd type="none"/>
            </a:ln>
            <a:effectLst/>
          </p:spPr>
        </p:cxnSp>
        <p:cxnSp>
          <p:nvCxnSpPr>
            <p:cNvPr id="32" name="Straight Connector 75@|9FFC:0|FBC:0|LFC:9868950|LBC:16777215"/>
            <p:cNvCxnSpPr/>
            <p:nvPr/>
          </p:nvCxnSpPr>
          <p:spPr>
            <a:xfrm flipH="1">
              <a:off x="2833920" y="4460205"/>
              <a:ext cx="602557" cy="0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none"/>
              <a:tailEnd type="oval" w="sm" len="sm"/>
            </a:ln>
            <a:effectLst/>
          </p:spPr>
        </p:cxnSp>
        <p:sp>
          <p:nvSpPr>
            <p:cNvPr id="33" name="TextBox 13"/>
            <p:cNvSpPr txBox="1"/>
            <p:nvPr/>
          </p:nvSpPr>
          <p:spPr>
            <a:xfrm>
              <a:off x="117989" y="4254692"/>
              <a:ext cx="2928482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817">
                <a:spcBef>
                  <a:spcPct val="20000"/>
                </a:spcBef>
                <a:defRPr/>
              </a:pPr>
              <a:r>
                <a:rPr lang="zh-CN" altLang="en-US" sz="2800" dirty="0"/>
                <a:t>智能识别功能收费</a:t>
              </a:r>
              <a:endParaRPr lang="en-US" sz="2800" dirty="0">
                <a:sym typeface="Arial" panose="020B0604020202020204" pitchFamily="34" charset="0"/>
              </a:endParaRPr>
            </a:p>
          </p:txBody>
        </p:sp>
      </p:grpSp>
      <p:sp>
        <p:nvSpPr>
          <p:cNvPr id="35" name="TextBox 13"/>
          <p:cNvSpPr txBox="1"/>
          <p:nvPr/>
        </p:nvSpPr>
        <p:spPr>
          <a:xfrm>
            <a:off x="4449003" y="1596057"/>
            <a:ext cx="3417326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r" defTabSz="1216817">
              <a:spcBef>
                <a:spcPct val="20000"/>
              </a:spcBef>
              <a:defRPr sz="2800"/>
            </a:lvl1pPr>
          </a:lstStyle>
          <a:p>
            <a:pPr algn="ctr"/>
            <a:r>
              <a:rPr lang="zh-CN" altLang="en-US" dirty="0"/>
              <a:t>可在商城一键购齐原料，靠提成获利</a:t>
            </a:r>
            <a:endParaRPr lang="en-US" dirty="0">
              <a:sym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E4F2615-7D6F-493E-8231-1202D512C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CC21DCE2-C5A1-406F-A930-8CBBA3CD51D5}"/>
              </a:ext>
            </a:extLst>
          </p:cNvPr>
          <p:cNvSpPr txBox="1"/>
          <p:nvPr/>
        </p:nvSpPr>
        <p:spPr>
          <a:xfrm>
            <a:off x="495189" y="333477"/>
            <a:ext cx="6180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产品的盈利模式</a:t>
            </a:r>
          </a:p>
        </p:txBody>
      </p:sp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AC2EA99E-35E8-422B-BCC4-AA74C4FF2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1143" y="7685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0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2000">
        <p14:prism isInverted="1"/>
      </p:transition>
    </mc:Choice>
    <mc:Fallback>
      <p:transition spd="slow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2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75BA522D-DEB8-41A2-A66C-7E19585F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CB4C74D-0528-4BB8-ABD2-C4B3545C99BB}"/>
              </a:ext>
            </a:extLst>
          </p:cNvPr>
          <p:cNvSpPr txBox="1"/>
          <p:nvPr/>
        </p:nvSpPr>
        <p:spPr>
          <a:xfrm>
            <a:off x="495189" y="333477"/>
            <a:ext cx="6180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产品的业务模式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FD2D57-58C5-4651-82F9-5840E0E859A1}"/>
              </a:ext>
            </a:extLst>
          </p:cNvPr>
          <p:cNvSpPr/>
          <p:nvPr/>
        </p:nvSpPr>
        <p:spPr>
          <a:xfrm>
            <a:off x="716139" y="2179925"/>
            <a:ext cx="5186377" cy="31470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dirty="0"/>
              <a:t> 前期：需要</a:t>
            </a:r>
            <a:r>
              <a:rPr lang="zh-CN" altLang="en-US" sz="2800" dirty="0">
                <a:solidFill>
                  <a:srgbClr val="FF0000"/>
                </a:solidFill>
              </a:rPr>
              <a:t>录入</a:t>
            </a:r>
            <a:r>
              <a:rPr lang="zh-CN" altLang="en-US" sz="2800" dirty="0"/>
              <a:t>一些菜品和原料的信息，在获得一定用户数量之后，可以</a:t>
            </a:r>
            <a:r>
              <a:rPr lang="zh-CN" altLang="en-US" sz="2800" dirty="0">
                <a:solidFill>
                  <a:srgbClr val="FF0000"/>
                </a:solidFill>
              </a:rPr>
              <a:t>利用用户分享和评论生产更多内容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dirty="0"/>
              <a:t>后期：与</a:t>
            </a:r>
            <a:r>
              <a:rPr lang="zh-CN" altLang="en-US" sz="2800" dirty="0">
                <a:solidFill>
                  <a:srgbClr val="FF0000"/>
                </a:solidFill>
              </a:rPr>
              <a:t>电商平台合作</a:t>
            </a:r>
            <a:r>
              <a:rPr lang="zh-CN" altLang="en-US" sz="2800" dirty="0"/>
              <a:t>共同完成做菜原料的下单和配送业务。</a:t>
            </a:r>
            <a:endParaRPr lang="en-US" altLang="zh-CN" sz="2800" dirty="0">
              <a:sym typeface="Arial" panose="020B0604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5A68668-88D4-40FC-A35F-A4A88634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3678"/>
            <a:ext cx="5715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7">
            <a:hlinkClick r:id="" action="ppaction://media"/>
            <a:extLst>
              <a:ext uri="{FF2B5EF4-FFF2-40B4-BE49-F238E27FC236}">
                <a16:creationId xmlns:a16="http://schemas.microsoft.com/office/drawing/2014/main" id="{CE043831-E293-46FC-B535-283435480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2011" y="3334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3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8000">
        <p14:prism isInverted="1"/>
      </p:transition>
    </mc:Choice>
    <mc:Fallback>
      <p:transition spd="slow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"/>
          <p:cNvSpPr/>
          <p:nvPr/>
        </p:nvSpPr>
        <p:spPr>
          <a:xfrm>
            <a:off x="2238089" y="1990186"/>
            <a:ext cx="3840426" cy="1721733"/>
          </a:xfrm>
          <a:prstGeom prst="roundRect">
            <a:avLst>
              <a:gd name="adj" fmla="val 7355"/>
            </a:avLst>
          </a:prstGeom>
          <a:solidFill>
            <a:srgbClr val="504F43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kumimoji="1" lang="ko-KR" altLang="en-US" kern="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모서리가 둥근 직사각형 18"/>
          <p:cNvSpPr/>
          <p:nvPr/>
        </p:nvSpPr>
        <p:spPr>
          <a:xfrm>
            <a:off x="6215312" y="1990186"/>
            <a:ext cx="3838754" cy="1721733"/>
          </a:xfrm>
          <a:prstGeom prst="roundRect">
            <a:avLst>
              <a:gd name="adj" fmla="val 5360"/>
            </a:avLst>
          </a:prstGeom>
          <a:solidFill>
            <a:srgbClr val="03715B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모서리가 둥근 직사각형 19"/>
          <p:cNvSpPr/>
          <p:nvPr/>
        </p:nvSpPr>
        <p:spPr>
          <a:xfrm>
            <a:off x="2238089" y="3849098"/>
            <a:ext cx="3840426" cy="1721733"/>
          </a:xfrm>
          <a:prstGeom prst="roundRect">
            <a:avLst>
              <a:gd name="adj" fmla="val 6690"/>
            </a:avLst>
          </a:prstGeom>
          <a:solidFill>
            <a:srgbClr val="03715B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kern="0" dirty="0">
              <a:solidFill>
                <a:prstClr val="white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모서리가 둥근 직사각형 20"/>
          <p:cNvSpPr/>
          <p:nvPr/>
        </p:nvSpPr>
        <p:spPr>
          <a:xfrm>
            <a:off x="6215312" y="3849098"/>
            <a:ext cx="3838754" cy="1721733"/>
          </a:xfrm>
          <a:prstGeom prst="roundRect">
            <a:avLst>
              <a:gd name="adj" fmla="val 10016"/>
            </a:avLst>
          </a:prstGeom>
          <a:solidFill>
            <a:srgbClr val="504F43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kern="0">
              <a:solidFill>
                <a:prstClr val="white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모서리가 둥근 직사각형 21"/>
          <p:cNvSpPr/>
          <p:nvPr/>
        </p:nvSpPr>
        <p:spPr>
          <a:xfrm>
            <a:off x="2301277" y="1803278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모서리가 둥근 직사각형 22"/>
          <p:cNvSpPr/>
          <p:nvPr/>
        </p:nvSpPr>
        <p:spPr>
          <a:xfrm>
            <a:off x="6403545" y="1803278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모서리가 둥근 직사각형 23"/>
          <p:cNvSpPr/>
          <p:nvPr/>
        </p:nvSpPr>
        <p:spPr>
          <a:xfrm>
            <a:off x="2301277" y="3892179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모서리가 둥근 직사각형 24"/>
          <p:cNvSpPr/>
          <p:nvPr/>
        </p:nvSpPr>
        <p:spPr>
          <a:xfrm>
            <a:off x="6403545" y="3892179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타원 25@|1FFC:0|FBC:0|LFC:16777215|LBC:16777215"/>
          <p:cNvSpPr/>
          <p:nvPr/>
        </p:nvSpPr>
        <p:spPr>
          <a:xfrm>
            <a:off x="5056745" y="2566057"/>
            <a:ext cx="2239290" cy="2239291"/>
          </a:xfrm>
          <a:prstGeom prst="ellipse">
            <a:avLst/>
          </a:prstGeom>
          <a:solidFill>
            <a:srgbClr val="FFFFFF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원호 27@|1FFC:0|FBC:0|LFC:12566463|LBC:16777215"/>
          <p:cNvSpPr/>
          <p:nvPr/>
        </p:nvSpPr>
        <p:spPr>
          <a:xfrm>
            <a:off x="5281239" y="2776972"/>
            <a:ext cx="1807300" cy="1807299"/>
          </a:xfrm>
          <a:prstGeom prst="arc">
            <a:avLst>
              <a:gd name="adj1" fmla="val 16200000"/>
              <a:gd name="adj2" fmla="val 12086864"/>
            </a:avLst>
          </a:prstGeom>
          <a:noFill/>
          <a:ln w="63500" cap="flat" cmpd="sng" algn="ctr">
            <a:solidFill>
              <a:srgbClr val="ADBACA"/>
            </a:solidFill>
            <a:prstDash val="solid"/>
            <a:tailEnd type="triangle" w="lg" len="lg"/>
          </a:ln>
          <a:effec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630968" y="248629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更新迭代四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2635049" y="280111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上线点菜交流功能和菜品评论、分享等社交功能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2630968" y="439491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更新迭代三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2635049" y="4709728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增加与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供应商的合作，开发和完善菜品购置和配送服务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7313033" y="248629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更新迭代一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7317114" y="2801110"/>
            <a:ext cx="2333999" cy="6894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sz="1400" dirty="0">
                <a:sym typeface="Arial" panose="020B0604020202020204" pitchFamily="34" charset="0"/>
              </a:rPr>
              <a:t>开发适合外国人学习的菜谱；</a:t>
            </a:r>
          </a:p>
          <a:p>
            <a:pPr>
              <a:defRPr/>
            </a:pPr>
            <a:r>
              <a:rPr lang="zh-CN" altLang="en-US" sz="1400" dirty="0">
                <a:sym typeface="Arial" panose="020B0604020202020204" pitchFamily="34" charset="0"/>
              </a:rPr>
              <a:t>完善基础的菜单补充反馈、收藏、语音翻译等功能。</a:t>
            </a:r>
            <a:endParaRPr lang="en-US" altLang="zh-CN" sz="1400" dirty="0"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7313033" y="432580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更新迭代二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09A3B2B-79A5-48C8-BE3A-5C916BE68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56FE22F-686D-4309-991A-CB802E779A67}"/>
              </a:ext>
            </a:extLst>
          </p:cNvPr>
          <p:cNvSpPr txBox="1"/>
          <p:nvPr/>
        </p:nvSpPr>
        <p:spPr>
          <a:xfrm>
            <a:off x="495189" y="333477"/>
            <a:ext cx="9155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产品的更新迭代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901A89C6-2E04-40EA-9B4D-C75A47BF918B}"/>
              </a:ext>
            </a:extLst>
          </p:cNvPr>
          <p:cNvSpPr txBox="1"/>
          <p:nvPr/>
        </p:nvSpPr>
        <p:spPr>
          <a:xfrm>
            <a:off x="7289361" y="4640898"/>
            <a:ext cx="2333999" cy="6894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sz="1400" dirty="0">
                <a:sym typeface="Arial" panose="020B0604020202020204" pitchFamily="34" charset="0"/>
              </a:rPr>
              <a:t>丰富菜单识别的准确程度和菜谱的丰富程度；</a:t>
            </a:r>
            <a:endParaRPr lang="en-US" altLang="zh-CN" sz="1400" dirty="0">
              <a:sym typeface="Arial" panose="020B0604020202020204" pitchFamily="34" charset="0"/>
            </a:endParaRPr>
          </a:p>
          <a:p>
            <a:pPr>
              <a:defRPr/>
            </a:pPr>
            <a:r>
              <a:rPr lang="zh-CN" altLang="en-US" sz="1400" dirty="0">
                <a:sym typeface="Arial" panose="020B0604020202020204" pitchFamily="34" charset="0"/>
              </a:rPr>
              <a:t>寻找种子用户并维护</a:t>
            </a:r>
            <a:endParaRPr lang="en-US" altLang="zh-CN" sz="1400" dirty="0"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BC7554-9019-4D00-8F25-691D61B8E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918" y="3115880"/>
            <a:ext cx="1315251" cy="1129481"/>
          </a:xfrm>
          <a:prstGeom prst="rect">
            <a:avLst/>
          </a:prstGeom>
        </p:spPr>
      </p:pic>
      <p:pic>
        <p:nvPicPr>
          <p:cNvPr id="12" name="18">
            <a:hlinkClick r:id="" action="ppaction://media"/>
            <a:extLst>
              <a:ext uri="{FF2B5EF4-FFF2-40B4-BE49-F238E27FC236}">
                <a16:creationId xmlns:a16="http://schemas.microsoft.com/office/drawing/2014/main" id="{74716C9C-FB38-408D-973C-9D40F8776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96230" y="4495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9000">
        <p14:prism isInverted="1"/>
      </p:transition>
    </mc:Choice>
    <mc:Fallback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5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AB8E6E53-E38A-4AA6-9991-DB4A27F83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C00FC56-01F0-4359-8DB8-FD2084386AEF}"/>
              </a:ext>
            </a:extLst>
          </p:cNvPr>
          <p:cNvSpPr txBox="1"/>
          <p:nvPr/>
        </p:nvSpPr>
        <p:spPr>
          <a:xfrm>
            <a:off x="495189" y="333477"/>
            <a:ext cx="9155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产品未来的发展路线构想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90EF8B-9F13-4237-AD52-224E0A40EFD6}"/>
              </a:ext>
            </a:extLst>
          </p:cNvPr>
          <p:cNvSpPr txBox="1"/>
          <p:nvPr/>
        </p:nvSpPr>
        <p:spPr>
          <a:xfrm>
            <a:off x="1135627" y="2949678"/>
            <a:ext cx="95422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由基础功能延伸到附属功能，首先满足基本的菜品识别和语音翻译的功能，</a:t>
            </a:r>
            <a:r>
              <a:rPr lang="zh-CN" altLang="en-US" sz="2800" dirty="0">
                <a:solidFill>
                  <a:srgbClr val="FF0000"/>
                </a:solidFill>
              </a:rPr>
              <a:t>紧紧抓住中国餐馆点菜的场景</a:t>
            </a:r>
            <a:r>
              <a:rPr lang="zh-CN" altLang="en-US" sz="2800" dirty="0"/>
              <a:t>，以</a:t>
            </a:r>
            <a:r>
              <a:rPr lang="zh-CN" altLang="en-US" sz="2800" dirty="0">
                <a:solidFill>
                  <a:srgbClr val="FF0000"/>
                </a:solidFill>
              </a:rPr>
              <a:t>完成点菜任务，优化场景体验</a:t>
            </a:r>
            <a:r>
              <a:rPr lang="zh-CN" altLang="en-US" sz="2800" dirty="0"/>
              <a:t>为目标，从而深层次体验中国美食文化，最终实现完整的</a:t>
            </a:r>
            <a:r>
              <a:rPr lang="zh-CN" altLang="en-US" sz="2800" dirty="0">
                <a:solidFill>
                  <a:srgbClr val="FF0000"/>
                </a:solidFill>
              </a:rPr>
              <a:t>中华美食体验类产品。</a:t>
            </a:r>
            <a:endParaRPr lang="zh-CN" altLang="en-US" sz="2800" dirty="0"/>
          </a:p>
        </p:txBody>
      </p:sp>
      <p:pic>
        <p:nvPicPr>
          <p:cNvPr id="2" name="19">
            <a:hlinkClick r:id="" action="ppaction://media"/>
            <a:extLst>
              <a:ext uri="{FF2B5EF4-FFF2-40B4-BE49-F238E27FC236}">
                <a16:creationId xmlns:a16="http://schemas.microsoft.com/office/drawing/2014/main" id="{BCEE6F1C-79E8-44A9-B4E9-FE0B6ABBE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8087" y="7395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8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3300">
        <p14:prism isInverted="1"/>
      </p:transition>
    </mc:Choice>
    <mc:Fallback>
      <p:transition spd="slow" advTm="23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产品背景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D9389C-64F8-4D61-8B0A-A8947BC8D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44" y="2234638"/>
            <a:ext cx="37719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8DC2E4-41C8-4A40-9D6A-3D177BD004B0}"/>
              </a:ext>
            </a:extLst>
          </p:cNvPr>
          <p:cNvSpPr txBox="1"/>
          <p:nvPr/>
        </p:nvSpPr>
        <p:spPr>
          <a:xfrm>
            <a:off x="5380418" y="1898435"/>
            <a:ext cx="61194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随着中国近几年的快速发展，中国逐渐成为了旅行、留学、生活的一大热门目的地。体验“舌尖上的中国”成为外国人来华必不可少的一大亮点。但与此同时，由于</a:t>
            </a:r>
            <a:r>
              <a:rPr lang="zh-CN" altLang="en-US" sz="2800" dirty="0">
                <a:solidFill>
                  <a:srgbClr val="FF0000"/>
                </a:solidFill>
              </a:rPr>
              <a:t>点菜过程中沟通交流的困难，以及不同国家的饮食习俗多样</a:t>
            </a:r>
            <a:r>
              <a:rPr lang="zh-CN" altLang="en-US" sz="2800" dirty="0"/>
              <a:t>，都给在华外国人在享受中国美食时造成诸多困难。</a:t>
            </a: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F7CFB3D1-B4BB-4528-B123-B7CD42716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2011" y="8910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7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0000">
        <p14:prism isInverted="1"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22993" y="237388"/>
            <a:ext cx="8346014" cy="6383223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1365781" y="2051431"/>
            <a:ext cx="11350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listening</a:t>
            </a:r>
            <a:endParaRPr lang="zh-CN" altLang="en-US" sz="6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56964" y="3646711"/>
            <a:ext cx="6368390" cy="469130"/>
            <a:chOff x="3056964" y="3646711"/>
            <a:chExt cx="6368390" cy="46913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93029" y="3646711"/>
              <a:ext cx="38282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33"/>
            <p:cNvSpPr>
              <a:spLocks noChangeArrowheads="1"/>
            </p:cNvSpPr>
            <p:nvPr/>
          </p:nvSpPr>
          <p:spPr bwMode="auto">
            <a:xfrm>
              <a:off x="3056964" y="3808064"/>
              <a:ext cx="636839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2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We will strive to create the best food service app for you</a:t>
              </a:r>
            </a:p>
          </p:txBody>
        </p:sp>
      </p:grpSp>
      <p:pic>
        <p:nvPicPr>
          <p:cNvPr id="6" name="20">
            <a:hlinkClick r:id="" action="ppaction://media"/>
            <a:extLst>
              <a:ext uri="{FF2B5EF4-FFF2-40B4-BE49-F238E27FC236}">
                <a16:creationId xmlns:a16="http://schemas.microsoft.com/office/drawing/2014/main" id="{A1095D6B-D3C8-4656-8557-D4CF89090C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39061" y="5348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4000">
        <p14:prism isInverted="1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49988" b="12123"/>
          <a:stretch/>
        </p:blipFill>
        <p:spPr>
          <a:xfrm>
            <a:off x="1236861" y="3732391"/>
            <a:ext cx="10322917" cy="2434451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 bwMode="auto">
          <a:xfrm>
            <a:off x="0" y="3733204"/>
            <a:ext cx="1014016" cy="2433638"/>
          </a:xfrm>
          <a:prstGeom prst="rect">
            <a:avLst/>
          </a:prstGeom>
          <a:solidFill>
            <a:srgbClr val="03715B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6861" y="1516632"/>
            <a:ext cx="7203754" cy="19932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dirty="0"/>
              <a:t>经过对市面上美食类</a:t>
            </a:r>
            <a:r>
              <a:rPr lang="en-US" altLang="zh-CN" sz="2200" dirty="0"/>
              <a:t>APP</a:t>
            </a:r>
            <a:r>
              <a:rPr lang="zh-CN" altLang="en-US" sz="2200" dirty="0"/>
              <a:t>、翻译类</a:t>
            </a:r>
            <a:r>
              <a:rPr lang="en-US" altLang="zh-CN" sz="2200" dirty="0"/>
              <a:t>APP</a:t>
            </a:r>
            <a:r>
              <a:rPr lang="zh-CN" altLang="en-US" sz="2200" dirty="0"/>
              <a:t>的调查，发现想对美食进行扫描获知、内容进行翻译并不难，但是将这些内容进行整合并将外国人作为核心用户的</a:t>
            </a:r>
            <a:r>
              <a:rPr lang="en-US" altLang="zh-CN" sz="2200" dirty="0"/>
              <a:t>APP</a:t>
            </a:r>
            <a:r>
              <a:rPr lang="zh-CN" altLang="en-US" sz="2200" dirty="0"/>
              <a:t>少之又少。另外，</a:t>
            </a:r>
            <a:r>
              <a:rPr lang="zh-CN" altLang="en-US" sz="2200" b="1" dirty="0">
                <a:solidFill>
                  <a:srgbClr val="FF0000"/>
                </a:solidFill>
              </a:rPr>
              <a:t>随着人工智能和人工神经网络技术的发展，翻译技术、图像识别技术给该产品提供了很好的加值支持</a:t>
            </a:r>
            <a:r>
              <a:rPr lang="zh-CN" altLang="en-US" sz="2200" b="1" dirty="0"/>
              <a:t>。</a:t>
            </a:r>
            <a:endParaRPr lang="en-US" altLang="zh-CN" sz="2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99899B-8CD6-4754-B0F4-F47841677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71720F6-6B18-45E0-AE79-53806997E6EE}"/>
              </a:ext>
            </a:extLst>
          </p:cNvPr>
          <p:cNvSpPr txBox="1"/>
          <p:nvPr/>
        </p:nvSpPr>
        <p:spPr>
          <a:xfrm>
            <a:off x="495189" y="333477"/>
            <a:ext cx="4337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产品市场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8DDF37-12CA-4882-8058-CD8EA32A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656" y="1397001"/>
            <a:ext cx="2866122" cy="203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EC50964C-8D51-4A04-B84F-EA8C852212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9778" y="3863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1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3000">
        <p14:prism isInverted="1"/>
      </p:transition>
    </mc:Choice>
    <mc:Fallback>
      <p:transition spd="slow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1427376" y="5025287"/>
            <a:ext cx="8825349" cy="11862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200" dirty="0"/>
              <a:t>         功能大而全，但是缺点也很明显，在“菜单识别”这个比较特别的场景下的契合性较弱，强大功能的首要代价就是复杂的操作和选项带来的效率低下。</a:t>
            </a:r>
            <a:endParaRPr lang="en-US" altLang="zh-CN" sz="2200" dirty="0">
              <a:sym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30336C1-C85C-489F-AA89-5634CF633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F727F54-3EDC-4619-9EDC-236E140AC28A}"/>
              </a:ext>
            </a:extLst>
          </p:cNvPr>
          <p:cNvSpPr txBox="1"/>
          <p:nvPr/>
        </p:nvSpPr>
        <p:spPr>
          <a:xfrm>
            <a:off x="495189" y="333477"/>
            <a:ext cx="4337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主要竞品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029F09-BB64-40F8-9302-5B7642DF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0" r="43630"/>
          <a:stretch/>
        </p:blipFill>
        <p:spPr>
          <a:xfrm>
            <a:off x="1615004" y="2503627"/>
            <a:ext cx="2097584" cy="20302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1B18F2-1D9B-4F23-8175-CA9BCA6D14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"/>
          <a:stretch/>
        </p:blipFill>
        <p:spPr>
          <a:xfrm>
            <a:off x="4689697" y="1722591"/>
            <a:ext cx="4797082" cy="30369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87AB6AF-353D-45EB-BD93-FE9E73133822}"/>
              </a:ext>
            </a:extLst>
          </p:cNvPr>
          <p:cNvSpPr txBox="1"/>
          <p:nvPr/>
        </p:nvSpPr>
        <p:spPr>
          <a:xfrm>
            <a:off x="685790" y="1695550"/>
            <a:ext cx="433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翻译</a:t>
            </a:r>
          </a:p>
        </p:txBody>
      </p:sp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B22677B4-2F65-430E-AA3B-4D5375D69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87211" y="7362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4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4000">
        <p14:prism isInverted="1"/>
      </p:transition>
    </mc:Choice>
    <mc:Fallback>
      <p:transition spd="slow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8715487" y="4268974"/>
            <a:ext cx="380232" cy="911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7615"/>
            <a:r>
              <a:rPr lang="en-US" sz="5323" dirty="0">
                <a:latin typeface="Roboto" pitchFamily="2" charset="0"/>
                <a:ea typeface="Roboto" pitchFamily="2" charset="0"/>
              </a:rPr>
              <a:t>”</a:t>
            </a:r>
            <a:endParaRPr lang="en-US" sz="3190" dirty="0">
              <a:latin typeface="Roboto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199483D-683A-4480-9DAC-30964C22A620}"/>
              </a:ext>
            </a:extLst>
          </p:cNvPr>
          <p:cNvSpPr txBox="1"/>
          <p:nvPr/>
        </p:nvSpPr>
        <p:spPr>
          <a:xfrm>
            <a:off x="685790" y="1695550"/>
            <a:ext cx="433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Waygo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F61B154-2237-49D8-8048-6E1B4498B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9FD2AC5-7D72-4D6D-B82B-FEF3E4F11D1C}"/>
              </a:ext>
            </a:extLst>
          </p:cNvPr>
          <p:cNvSpPr txBox="1"/>
          <p:nvPr/>
        </p:nvSpPr>
        <p:spPr>
          <a:xfrm>
            <a:off x="495189" y="333477"/>
            <a:ext cx="4337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主要竞品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78EDB-818C-4A57-893D-D4FCA1B4C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87" y="2480341"/>
            <a:ext cx="2051971" cy="205197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B450DA4-69AD-409E-B1E2-3F73AA314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744" y="1768146"/>
            <a:ext cx="5055638" cy="2975328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B5CE894F-21FE-45B7-AECC-AD5C7B035CCA}"/>
              </a:ext>
            </a:extLst>
          </p:cNvPr>
          <p:cNvSpPr/>
          <p:nvPr/>
        </p:nvSpPr>
        <p:spPr>
          <a:xfrm>
            <a:off x="1557987" y="5066600"/>
            <a:ext cx="8825349" cy="11862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en-US" altLang="zh-CN" sz="2200" dirty="0" err="1"/>
              <a:t>Waygo</a:t>
            </a:r>
            <a:r>
              <a:rPr lang="zh-CN" altLang="en-US" sz="2200" dirty="0"/>
              <a:t>是一款只需拿着手机直接扫描菜单上的菜名，它就可以将其实时翻译成英文的</a:t>
            </a:r>
            <a:r>
              <a:rPr lang="en-US" altLang="zh-CN" sz="2200" dirty="0"/>
              <a:t>App</a:t>
            </a:r>
            <a:r>
              <a:rPr lang="zh-CN" altLang="en-US" dirty="0"/>
              <a:t>，</a:t>
            </a:r>
            <a:r>
              <a:rPr lang="zh-CN" altLang="en-US" sz="2200" dirty="0"/>
              <a:t>功能小而精，但最终获得的信息深度还不够，不足以让用户选出这道菜。</a:t>
            </a:r>
            <a:endParaRPr lang="en-US" altLang="zh-CN" sz="2200" dirty="0">
              <a:sym typeface="Arial" panose="020B0604020202020204" pitchFamily="34" charset="0"/>
            </a:endParaRPr>
          </a:p>
        </p:txBody>
      </p: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C62925AC-0566-4D3D-B227-D90244098D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6724" y="4495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8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4000">
        <p14:prism isInverted="1"/>
      </p:transition>
    </mc:Choice>
    <mc:Fallback>
      <p:transition spd="slow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096000" y="1674811"/>
            <a:ext cx="5469946" cy="40950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dirty="0">
                <a:sym typeface="Arial" panose="020B0604020202020204" pitchFamily="34" charset="0"/>
              </a:rPr>
              <a:t>        该产品能很好的解决以上两款竞品所存在的不足，</a:t>
            </a:r>
            <a:r>
              <a:rPr lang="zh-CN" altLang="en-US" sz="2800" dirty="0">
                <a:solidFill>
                  <a:srgbClr val="FF0000"/>
                </a:solidFill>
              </a:rPr>
              <a:t>紧靠“菜单识别”的场景优化算法，</a:t>
            </a:r>
            <a:r>
              <a:rPr lang="zh-CN" altLang="en-US" sz="2800" dirty="0"/>
              <a:t>并且</a:t>
            </a:r>
            <a:r>
              <a:rPr lang="zh-CN" altLang="en-US" sz="2800" dirty="0">
                <a:solidFill>
                  <a:srgbClr val="FF0000"/>
                </a:solidFill>
              </a:rPr>
              <a:t>结合</a:t>
            </a:r>
            <a:r>
              <a:rPr lang="zh-CN" altLang="en-US" sz="2800" dirty="0"/>
              <a:t>“菜单识别”这个场景下的</a:t>
            </a:r>
            <a:r>
              <a:rPr lang="zh-CN" altLang="en-US" sz="2800" dirty="0">
                <a:solidFill>
                  <a:srgbClr val="FF0000"/>
                </a:solidFill>
              </a:rPr>
              <a:t>其余需求</a:t>
            </a:r>
            <a:r>
              <a:rPr lang="zh-CN" altLang="en-US" sz="2800" dirty="0"/>
              <a:t>，来</a:t>
            </a:r>
            <a:r>
              <a:rPr lang="zh-CN" altLang="en-US" sz="2800" dirty="0">
                <a:solidFill>
                  <a:srgbClr val="FF0000"/>
                </a:solidFill>
              </a:rPr>
              <a:t>定制</a:t>
            </a:r>
            <a:r>
              <a:rPr lang="zh-CN" altLang="en-US" sz="2800" dirty="0"/>
              <a:t>“中国就餐体验”的</a:t>
            </a:r>
            <a:r>
              <a:rPr lang="zh-CN" altLang="en-US" sz="2800" dirty="0">
                <a:solidFill>
                  <a:srgbClr val="FF0000"/>
                </a:solidFill>
              </a:rPr>
              <a:t>优化服务</a:t>
            </a:r>
            <a:r>
              <a:rPr lang="zh-CN" altLang="en-US" sz="2800" dirty="0"/>
              <a:t>。另外，在饮食类应用方面，该产品能在菜单识别翻译的应用程序领域起带头作用。</a:t>
            </a:r>
            <a:endParaRPr lang="en-US" altLang="zh-CN" sz="2800" dirty="0">
              <a:sym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8461C24-FB6E-474E-9316-583B424C08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F17336A-19C6-45CB-8B9C-0AD9BACA0B51}"/>
              </a:ext>
            </a:extLst>
          </p:cNvPr>
          <p:cNvSpPr txBox="1"/>
          <p:nvPr/>
        </p:nvSpPr>
        <p:spPr>
          <a:xfrm>
            <a:off x="495189" y="333477"/>
            <a:ext cx="5056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产品竞争力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41C4181-E03A-47F9-BE25-35CACB884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89" y="1939874"/>
            <a:ext cx="5009598" cy="35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078EA6F3-CDEE-453C-A134-56F3AC47E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61146" y="4785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1300">
        <p14:prism isInverted="1"/>
      </p:transition>
    </mc:Choice>
    <mc:Fallback>
      <p:transition spd="slow" advTm="2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07E8BF3A-FFAC-4CEE-8B5E-33EE569FD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4907193-183D-44DA-9017-917792E5C7AA}"/>
              </a:ext>
            </a:extLst>
          </p:cNvPr>
          <p:cNvSpPr txBox="1"/>
          <p:nvPr/>
        </p:nvSpPr>
        <p:spPr>
          <a:xfrm>
            <a:off x="495187" y="333477"/>
            <a:ext cx="6305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产品架构图</a:t>
            </a:r>
          </a:p>
        </p:txBody>
      </p:sp>
      <p:pic>
        <p:nvPicPr>
          <p:cNvPr id="9218" name="Picture 2" descr="Savoräº§ååè½ç»æå¾">
            <a:extLst>
              <a:ext uri="{FF2B5EF4-FFF2-40B4-BE49-F238E27FC236}">
                <a16:creationId xmlns:a16="http://schemas.microsoft.com/office/drawing/2014/main" id="{FA622ED4-9714-4153-934B-9F481147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87" y="2133674"/>
            <a:ext cx="9473305" cy="39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C54C07BE-B60A-4F04-B6D5-6EF89CF4C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7213" y="7395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4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64125" y="2028969"/>
            <a:ext cx="9033355" cy="28000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defTabSz="1216817">
              <a:lnSpc>
                <a:spcPct val="120000"/>
              </a:lnSpc>
              <a:spcBef>
                <a:spcPct val="20000"/>
              </a:spcBef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菜单扫描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快速知道菜品上的菜是什么原料，是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			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否满足用户饮食习惯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语音翻译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有效快速地与餐厅人员进行交流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1F4A268-719A-418B-8CFF-5CE1F606F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1B70927-5071-4041-AAD2-550BB24BBA57}"/>
              </a:ext>
            </a:extLst>
          </p:cNvPr>
          <p:cNvSpPr txBox="1"/>
          <p:nvPr/>
        </p:nvSpPr>
        <p:spPr>
          <a:xfrm>
            <a:off x="495189" y="333477"/>
            <a:ext cx="5056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产品核心功能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5F4BB5-F2DF-4E08-A09B-024EF467B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87" y="2793673"/>
            <a:ext cx="2035278" cy="1270653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E4B5B8C-4B89-482F-87EA-5C729D763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880" y="5014953"/>
            <a:ext cx="30289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A8C55BD0-8090-47F5-BD35-95BEF40D0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21143" y="7245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8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5000">
        <p14:prism isInverted="1"/>
      </p:transition>
    </mc:Choice>
    <mc:Fallback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0A09F418-D13F-4D24-8113-FE2CACDE9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2" t="9293" r="6710" b="5218"/>
          <a:stretch/>
        </p:blipFill>
        <p:spPr>
          <a:xfrm>
            <a:off x="261257" y="159658"/>
            <a:ext cx="1296730" cy="118948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A3CDE9B-7E9D-4EA5-9DF6-D801AF6DC608}"/>
              </a:ext>
            </a:extLst>
          </p:cNvPr>
          <p:cNvSpPr txBox="1"/>
          <p:nvPr/>
        </p:nvSpPr>
        <p:spPr>
          <a:xfrm>
            <a:off x="495187" y="333477"/>
            <a:ext cx="6305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产品核心页面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4D9825-3D08-458D-9315-2A737C7BD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87" y="1746512"/>
            <a:ext cx="2184019" cy="423432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1DF19B2-3B48-46E3-B410-F14CAFD06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62" y="1706737"/>
            <a:ext cx="2184019" cy="430860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92FA51A-D915-4E04-AD42-6A1E17F4E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837" y="1734873"/>
            <a:ext cx="2184019" cy="420571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1D0A875-D392-432D-BFFA-3AE53BFD6FDF}"/>
              </a:ext>
            </a:extLst>
          </p:cNvPr>
          <p:cNvSpPr txBox="1"/>
          <p:nvPr/>
        </p:nvSpPr>
        <p:spPr>
          <a:xfrm>
            <a:off x="1846375" y="6062858"/>
            <a:ext cx="205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菜品识别页面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CF97452-AED1-4053-A0C7-F27F80828FBF}"/>
              </a:ext>
            </a:extLst>
          </p:cNvPr>
          <p:cNvSpPr txBox="1"/>
          <p:nvPr/>
        </p:nvSpPr>
        <p:spPr>
          <a:xfrm>
            <a:off x="5264825" y="6078909"/>
            <a:ext cx="205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菜品识别结果页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32195D0-0DFB-4C6D-BB8B-54027AA273FE}"/>
              </a:ext>
            </a:extLst>
          </p:cNvPr>
          <p:cNvSpPr txBox="1"/>
          <p:nvPr/>
        </p:nvSpPr>
        <p:spPr>
          <a:xfrm>
            <a:off x="8908358" y="6078909"/>
            <a:ext cx="205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语音翻译页面</a:t>
            </a:r>
          </a:p>
        </p:txBody>
      </p:sp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D0932B32-465B-4241-96C5-560FD82A4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21143" y="4495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0000">
        <p14:prism isInverted="1"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1022</Words>
  <Application>Microsoft Office PowerPoint</Application>
  <PresentationFormat>宽屏</PresentationFormat>
  <Paragraphs>76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微软雅黑</vt:lpstr>
      <vt:lpstr>Arial</vt:lpstr>
      <vt:lpstr>Calibri</vt:lpstr>
      <vt:lpstr>Calibri Light</vt:lpstr>
      <vt:lpstr>Roboto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PC-admin</cp:lastModifiedBy>
  <cp:revision>56</cp:revision>
  <dcterms:created xsi:type="dcterms:W3CDTF">2015-09-01T03:04:36Z</dcterms:created>
  <dcterms:modified xsi:type="dcterms:W3CDTF">2020-01-03T16:01:22Z</dcterms:modified>
</cp:coreProperties>
</file>